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75" r:id="rId35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3C5B96BE-4F65-493D-A31B-451D8D5FD59B}">
  <a:tblStyle styleId="{3C5B96BE-4F65-493D-A31B-451D8D5FD59B}" styleName="Table_0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8" autoAdjust="0"/>
    <p:restoredTop sz="94660"/>
  </p:normalViewPr>
  <p:slideViewPr>
    <p:cSldViewPr snapToGrid="0" snapToObjects="1">
      <p:cViewPr varScale="1">
        <p:scale>
          <a:sx n="125" d="100"/>
          <a:sy n="125" d="100"/>
        </p:scale>
        <p:origin x="-7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763626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Relationship Id="rId3" Type="http://schemas.openxmlformats.org/officeDocument/2006/relationships/hyperlink" Target="https://www.google.co.uk/search?q=site:drupal.org/user+%22china%22+%22commit%22" TargetMode="Externa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Clr>
                <a:srgbClr val="000000"/>
              </a:buClr>
              <a:buSzPct val="100000"/>
              <a:buFont typeface="Arial"/>
              <a:buNone/>
            </a:pPr>
            <a:r>
              <a:rPr lang="en"/>
              <a:t>Google: </a:t>
            </a:r>
            <a:r>
              <a:rPr lang="en" u="sng">
                <a:solidFill>
                  <a:schemeClr val="hlink"/>
                </a:solidFill>
                <a:hlinkClick r:id="rId3"/>
              </a:rPr>
              <a:t>"china" "commit" site:drupal.org/user</a:t>
            </a:r>
          </a:p>
          <a:p>
            <a:endParaRPr lang="en" u="sng">
              <a:solidFill>
                <a:schemeClr val="hlink"/>
              </a:solidFill>
              <a:hlinkClick r:id="rId3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/>
              <a:t>Strength 1: growth</a:t>
            </a:r>
          </a:p>
          <a:p>
            <a:pPr>
              <a:buNone/>
            </a:pPr>
            <a:r>
              <a:rPr lang="en"/>
              <a:t>Foreign Language Teaching and Research Press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/>
              <a:t>Weakness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/>
              <a:t>Weakness 1: Language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Clr>
                <a:srgbClr val="000000"/>
              </a:buClr>
              <a:buSzPct val="100000"/>
              <a:buFont typeface="Arial"/>
              <a:buNone/>
            </a:pPr>
            <a:r>
              <a:rPr lang="en"/>
              <a:t>Weakness 2: Piracy</a:t>
            </a:r>
          </a:p>
          <a:p>
            <a:pPr lvl="0" rtl="0">
              <a:buClr>
                <a:srgbClr val="000000"/>
              </a:buClr>
              <a:buSzPct val="100000"/>
              <a:buFont typeface="Arial"/>
              <a:buNone/>
            </a:pPr>
            <a:r>
              <a:rPr lang="en"/>
              <a:t>(Red hot IE6 country)</a:t>
            </a:r>
          </a:p>
          <a:p>
            <a:endParaRPr lang="e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/>
              <a:t>Weakness 3: Censorship</a:t>
            </a:r>
          </a:p>
          <a:p>
            <a:pPr lvl="0" rtl="0">
              <a:buNone/>
            </a:pPr>
            <a:r>
              <a:rPr lang="en"/>
              <a:t>Joke</a:t>
            </a:r>
          </a:p>
          <a:p>
            <a:pPr lvl="0" rtl="0">
              <a:buNone/>
            </a:pPr>
            <a:r>
              <a:rPr lang="en"/>
              <a:t>Python 2.6.4 download link was blocked. </a:t>
            </a:r>
          </a:p>
          <a:p>
            <a:pPr>
              <a:buNone/>
            </a:pPr>
            <a:r>
              <a:rPr lang="en"/>
              <a:t>Github.com is blocked since March 2012!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/>
              <a:t>Opportunities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/>
              <a:t>Threat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/>
              <a:t>Is quality a strength?</a:t>
            </a:r>
          </a:p>
          <a:p>
            <a:pPr lvl="0" rtl="0">
              <a:buNone/>
            </a:pPr>
            <a:r>
              <a:rPr lang="en"/>
              <a:t>Is censorship a threat or weakness?</a:t>
            </a:r>
          </a:p>
          <a:p>
            <a:pPr>
              <a:buNone/>
            </a:pPr>
            <a:r>
              <a:rPr lang="en"/>
              <a:t>Price (Strength) sense market?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/>
              <a:t>Introduction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/>
              <a:t>shut down at the end of 2010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rupal.org/user/228712" TargetMode="External"/><Relationship Id="rId4" Type="http://schemas.openxmlformats.org/officeDocument/2006/relationships/hyperlink" Target="http://sf2010.drupal.org/community/scholars.html" TargetMode="External"/><Relationship Id="rId5" Type="http://schemas.openxmlformats.org/officeDocument/2006/relationships/hyperlink" Target="http://drupal.org/user/132402" TargetMode="External"/><Relationship Id="rId6" Type="http://schemas.openxmlformats.org/officeDocument/2006/relationships/hyperlink" Target="http://drupal.org/node/855680" TargetMode="External"/><Relationship Id="rId7" Type="http://schemas.openxmlformats.org/officeDocument/2006/relationships/hyperlink" Target="http://drupal.org/user/193802" TargetMode="External"/><Relationship Id="rId8" Type="http://schemas.openxmlformats.org/officeDocument/2006/relationships/hyperlink" Target="http://london2011.drupal.org/news/drupalcon-london-scholarship-announcement" TargetMode="External"/><Relationship Id="rId9" Type="http://schemas.openxmlformats.org/officeDocument/2006/relationships/hyperlink" Target="http://drupal.org/user/1298460" TargetMode="External"/><Relationship Id="rId10" Type="http://schemas.openxmlformats.org/officeDocument/2006/relationships/hyperlink" Target="http://denver2012.drupal.org/news/drupalcon-denver-scholarship-recipients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4" Type="http://schemas.openxmlformats.org/officeDocument/2006/relationships/image" Target="../media/image11.gif"/><Relationship Id="rId5" Type="http://schemas.openxmlformats.org/officeDocument/2006/relationships/image" Target="../media/image12.gif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answers.echinacities.com/" TargetMode="External"/><Relationship Id="rId4" Type="http://schemas.openxmlformats.org/officeDocument/2006/relationships/hyperlink" Target="http://www.crbook.cn/" TargetMode="External"/><Relationship Id="rId5" Type="http://schemas.openxmlformats.org/officeDocument/2006/relationships/hyperlink" Target="http://www.edanzgroup.com/" TargetMode="External"/><Relationship Id="rId6" Type="http://schemas.openxmlformats.org/officeDocument/2006/relationships/hyperlink" Target="http://cncdiversitas.org/" TargetMode="External"/><Relationship Id="rId7" Type="http://schemas.openxmlformats.org/officeDocument/2006/relationships/hyperlink" Target="http://greatbrewers.com/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rupal.org/project/apachesolr_user_indexer" TargetMode="External"/><Relationship Id="rId4" Type="http://schemas.openxmlformats.org/officeDocument/2006/relationships/hyperlink" Target="http://drupal.org/project/apachesolr_file" TargetMode="External"/><Relationship Id="rId5" Type="http://schemas.openxmlformats.org/officeDocument/2006/relationships/hyperlink" Target="http://drupal.org/project/pdf" TargetMode="External"/><Relationship Id="rId6" Type="http://schemas.openxmlformats.org/officeDocument/2006/relationships/hyperlink" Target="http://drupal.org/project/og_moderation" TargetMode="External"/><Relationship Id="rId7" Type="http://schemas.openxmlformats.org/officeDocument/2006/relationships/hyperlink" Target="http://drupal.org/project/og_workflow" TargetMode="External"/><Relationship Id="rId8" Type="http://schemas.openxmlformats.org/officeDocument/2006/relationships/hyperlink" Target="http://drupal.org/project/fileviewer" TargetMode="External"/><Relationship Id="rId9" Type="http://schemas.openxmlformats.org/officeDocument/2006/relationships/hyperlink" Target="http://drupal.org/project/highligh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Relationship Id="rId3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s.drupal.org/china" TargetMode="External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algn="ctr" rtl="0">
              <a:buNone/>
            </a:pPr>
            <a:r>
              <a:rPr lang="en"/>
              <a:t>Drupal Community in China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/>
              <a:t>Liang Shen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Contribution from China</a:t>
            </a:r>
          </a:p>
        </p:txBody>
      </p:sp>
      <p:sp>
        <p:nvSpPr>
          <p:cNvPr id="82" name="Shape 82"/>
          <p:cNvSpPr/>
          <p:nvPr/>
        </p:nvSpPr>
        <p:spPr>
          <a:xfrm>
            <a:off x="1104900" y="1590675"/>
            <a:ext cx="6934200" cy="36766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83" name="Shape 83"/>
          <p:cNvSpPr/>
          <p:nvPr/>
        </p:nvSpPr>
        <p:spPr>
          <a:xfrm>
            <a:off x="2494750" y="2362375"/>
            <a:ext cx="1975500" cy="336000"/>
          </a:xfrm>
          <a:prstGeom prst="rect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DrupalCon Scholars from China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298450" rtl="0">
              <a:buClr>
                <a:srgbClr val="000000"/>
              </a:buClr>
              <a:buSzPct val="61111"/>
              <a:buFont typeface="Arial"/>
              <a:buChar char="•"/>
            </a:pPr>
            <a:r>
              <a:rPr lang="en" u="sng">
                <a:solidFill>
                  <a:schemeClr val="hlink"/>
                </a:solidFill>
                <a:hlinkClick r:id="rId3"/>
              </a:rPr>
              <a:t>skyredwang</a:t>
            </a:r>
            <a:r>
              <a:rPr lang="en"/>
              <a:t>, </a:t>
            </a:r>
            <a:r>
              <a:rPr lang="en" u="sng">
                <a:solidFill>
                  <a:schemeClr val="hlink"/>
                </a:solidFill>
                <a:hlinkClick r:id="rId4"/>
              </a:rPr>
              <a:t>San Francisco</a:t>
            </a:r>
            <a:r>
              <a:rPr lang="en"/>
              <a:t>, 2010</a:t>
            </a:r>
          </a:p>
          <a:p>
            <a:pPr marL="457200" lvl="0" indent="-298450" rtl="0">
              <a:buClr>
                <a:srgbClr val="000000"/>
              </a:buClr>
              <a:buSzPct val="61111"/>
              <a:buFont typeface="Arial"/>
              <a:buChar char="•"/>
            </a:pPr>
            <a:r>
              <a:rPr lang="en" u="sng">
                <a:solidFill>
                  <a:schemeClr val="hlink"/>
                </a:solidFill>
                <a:hlinkClick r:id="rId5"/>
              </a:rPr>
              <a:t>makara</a:t>
            </a:r>
            <a:r>
              <a:rPr lang="en"/>
              <a:t>, </a:t>
            </a:r>
            <a:r>
              <a:rPr lang="en" u="sng">
                <a:solidFill>
                  <a:schemeClr val="hlink"/>
                </a:solidFill>
                <a:hlinkClick r:id="rId6"/>
              </a:rPr>
              <a:t>Copenhagen</a:t>
            </a:r>
            <a:r>
              <a:rPr lang="en"/>
              <a:t>, 2010</a:t>
            </a:r>
          </a:p>
          <a:p>
            <a:pPr marL="457200" lvl="0" indent="-298450" rtl="0">
              <a:buClr>
                <a:srgbClr val="000000"/>
              </a:buClr>
              <a:buSzPct val="61111"/>
              <a:buFont typeface="Arial"/>
              <a:buChar char="•"/>
            </a:pPr>
            <a:r>
              <a:rPr lang="en" u="sng">
                <a:solidFill>
                  <a:schemeClr val="hlink"/>
                </a:solidFill>
                <a:hlinkClick r:id="rId7"/>
              </a:rPr>
              <a:t>shenzhuxi</a:t>
            </a:r>
            <a:r>
              <a:rPr lang="en"/>
              <a:t>, </a:t>
            </a:r>
            <a:r>
              <a:rPr lang="en" u="sng">
                <a:solidFill>
                  <a:schemeClr val="hlink"/>
                </a:solidFill>
                <a:hlinkClick r:id="rId8"/>
              </a:rPr>
              <a:t>London</a:t>
            </a:r>
            <a:r>
              <a:rPr lang="en"/>
              <a:t>, 2011</a:t>
            </a:r>
          </a:p>
          <a:p>
            <a:pPr marL="457200" lvl="0" indent="-298450" rtl="0">
              <a:buClr>
                <a:srgbClr val="000000"/>
              </a:buClr>
              <a:buSzPct val="61111"/>
              <a:buFont typeface="Arial"/>
              <a:buChar char="•"/>
            </a:pPr>
            <a:r>
              <a:rPr lang="en" u="sng">
                <a:solidFill>
                  <a:schemeClr val="hlink"/>
                </a:solidFill>
                <a:hlinkClick r:id="rId9"/>
              </a:rPr>
              <a:t>willkaxu</a:t>
            </a:r>
            <a:r>
              <a:rPr lang="en"/>
              <a:t>, </a:t>
            </a:r>
            <a:r>
              <a:rPr lang="en" u="sng">
                <a:solidFill>
                  <a:schemeClr val="hlink"/>
                </a:solidFill>
                <a:hlinkClick r:id="rId10"/>
              </a:rPr>
              <a:t>Denver</a:t>
            </a:r>
            <a:r>
              <a:rPr lang="en"/>
              <a:t>, 2012</a:t>
            </a:r>
          </a:p>
          <a:p>
            <a:pPr marL="457200" lvl="0" indent="-298450" rtl="0">
              <a:buClr>
                <a:srgbClr val="000000"/>
              </a:buClr>
              <a:buSzPct val="61111"/>
              <a:buFont typeface="Arial"/>
              <a:buChar char="•"/>
            </a:pPr>
            <a:r>
              <a:rPr lang="en"/>
              <a:t>?, Munich, 2012</a:t>
            </a:r>
          </a:p>
          <a:p>
            <a:endParaRPr lang="en"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rtl="0">
              <a:buNone/>
            </a:pPr>
            <a:r>
              <a:rPr lang="en"/>
              <a:t>Companies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/>
              <a:t>Beijing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/>
              <a:t>Shanghai</a:t>
            </a:r>
          </a:p>
        </p:txBody>
      </p:sp>
      <p:sp>
        <p:nvSpPr>
          <p:cNvPr id="97" name="Shape 97"/>
          <p:cNvSpPr/>
          <p:nvPr/>
        </p:nvSpPr>
        <p:spPr>
          <a:xfrm>
            <a:off x="1616250" y="3845925"/>
            <a:ext cx="1676400" cy="4762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98" name="Shape 98"/>
          <p:cNvSpPr/>
          <p:nvPr/>
        </p:nvSpPr>
        <p:spPr>
          <a:xfrm>
            <a:off x="1757948" y="5482525"/>
            <a:ext cx="2857500" cy="5715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99" name="Shape 99"/>
          <p:cNvSpPr/>
          <p:nvPr/>
        </p:nvSpPr>
        <p:spPr>
          <a:xfrm>
            <a:off x="1668637" y="4774275"/>
            <a:ext cx="1571625" cy="4953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100" name="Shape 100"/>
          <p:cNvSpPr/>
          <p:nvPr/>
        </p:nvSpPr>
        <p:spPr>
          <a:xfrm>
            <a:off x="1235250" y="2758200"/>
            <a:ext cx="2438400" cy="70485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  <p:sp>
        <p:nvSpPr>
          <p:cNvPr id="101" name="Shape 101"/>
          <p:cNvSpPr/>
          <p:nvPr/>
        </p:nvSpPr>
        <p:spPr>
          <a:xfrm>
            <a:off x="5193211" y="4043423"/>
            <a:ext cx="2790472" cy="551803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</p:sp>
      <p:sp>
        <p:nvSpPr>
          <p:cNvPr id="102" name="Shape 102"/>
          <p:cNvSpPr/>
          <p:nvPr/>
        </p:nvSpPr>
        <p:spPr>
          <a:xfrm>
            <a:off x="5737023" y="2758200"/>
            <a:ext cx="1905000" cy="885825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rtl="0">
              <a:buNone/>
            </a:pPr>
            <a:r>
              <a:rPr lang="en"/>
              <a:t>Weakness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Language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Living Standard</a:t>
            </a:r>
          </a:p>
          <a:p>
            <a: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Legal Environment: </a:t>
            </a:r>
          </a:p>
          <a:p>
            <a:pPr marL="914400" marR="0" lvl="1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/>
              <a:t>Piracy</a:t>
            </a:r>
          </a:p>
          <a:p>
            <a:pPr marL="914400" marR="0" lvl="1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/>
              <a:t>Censorship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Education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Developers/Language</a:t>
            </a:r>
          </a:p>
        </p:txBody>
      </p:sp>
      <p:sp>
        <p:nvSpPr>
          <p:cNvPr id="114" name="Shape 114"/>
          <p:cNvSpPr/>
          <p:nvPr/>
        </p:nvSpPr>
        <p:spPr>
          <a:xfrm>
            <a:off x="846000" y="1343400"/>
            <a:ext cx="7451999" cy="47508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pPr algn="ctr">
              <a:buNone/>
            </a:pPr>
            <a:r>
              <a:rPr lang="en"/>
              <a:t>Developers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2106900" y="1951350"/>
            <a:ext cx="777600" cy="6081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  <p:sp>
        <p:nvSpPr>
          <p:cNvPr id="116" name="Shape 116"/>
          <p:cNvSpPr/>
          <p:nvPr/>
        </p:nvSpPr>
        <p:spPr>
          <a:xfrm>
            <a:off x="2754900" y="1343400"/>
            <a:ext cx="3634200" cy="344999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buClr>
                <a:srgbClr val="000000"/>
              </a:buClr>
              <a:buSzPct val="78571"/>
              <a:buFont typeface="Arial"/>
              <a:buNone/>
            </a:pPr>
            <a:r>
              <a:rPr lang="en"/>
              <a:t>PHP</a:t>
            </a:r>
          </a:p>
        </p:txBody>
      </p:sp>
      <p:sp>
        <p:nvSpPr>
          <p:cNvPr id="117" name="Shape 117"/>
          <p:cNvSpPr/>
          <p:nvPr/>
        </p:nvSpPr>
        <p:spPr>
          <a:xfrm>
            <a:off x="3822450" y="1343400"/>
            <a:ext cx="1499100" cy="1696799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pPr lvl="0" rtl="0">
              <a:buClr>
                <a:srgbClr val="000000"/>
              </a:buClr>
              <a:buSzPct val="78571"/>
              <a:buFont typeface="Arial"/>
              <a:buNone/>
            </a:pPr>
            <a:r>
              <a:rPr lang="en"/>
              <a:t>Drupal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619800" y="1343400"/>
            <a:ext cx="7904399" cy="1357499"/>
          </a:xfrm>
          <a:prstGeom prst="rect">
            <a:avLst/>
          </a:prstGeom>
          <a:noFill/>
          <a:ln w="952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/>
              <a:t>Use English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619800" y="2700900"/>
            <a:ext cx="7904399" cy="1385699"/>
          </a:xfrm>
          <a:prstGeom prst="rect">
            <a:avLst/>
          </a:prstGeom>
          <a:noFill/>
          <a:ln w="952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Clr>
                <a:srgbClr val="000000"/>
              </a:buClr>
              <a:buSzPct val="78571"/>
              <a:buFont typeface="Arial"/>
              <a:buNone/>
            </a:pPr>
            <a:r>
              <a:rPr lang="en"/>
              <a:t>Read English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rtl="0">
              <a:buClr>
                <a:srgbClr val="000000"/>
              </a:buClr>
              <a:buSzPct val="30555"/>
              <a:buFont typeface="Arial"/>
              <a:buNone/>
            </a:pPr>
            <a:r>
              <a:rPr lang="en"/>
              <a:t>Browser Hell </a:t>
            </a:r>
          </a:p>
        </p:txBody>
      </p:sp>
      <p:sp>
        <p:nvSpPr>
          <p:cNvPr id="125" name="Shape 125"/>
          <p:cNvSpPr/>
          <p:nvPr/>
        </p:nvSpPr>
        <p:spPr>
          <a:xfrm>
            <a:off x="1181100" y="1738300"/>
            <a:ext cx="6781800" cy="43624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Great Fire Wall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36666"/>
              <a:buFont typeface="Arial"/>
              <a:buNone/>
            </a:pPr>
            <a:r>
              <a:rPr lang="en"/>
              <a:t>Why Linux goes from 2.6.3 to 3.0.0 directly? </a:t>
            </a:r>
          </a:p>
        </p:txBody>
      </p:sp>
      <p:sp>
        <p:nvSpPr>
          <p:cNvPr id="132" name="Shape 132"/>
          <p:cNvSpPr/>
          <p:nvPr/>
        </p:nvSpPr>
        <p:spPr>
          <a:xfrm>
            <a:off x="3000375" y="3045825"/>
            <a:ext cx="3143250" cy="20764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rtl="0">
              <a:buNone/>
            </a:pPr>
            <a:r>
              <a:rPr lang="en"/>
              <a:t>Opportunities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/>
              <a:t>Where? 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Startup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E-Commerce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Enterprise 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NGO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Mobile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/>
              <a:t>How?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u="sng">
                <a:solidFill>
                  <a:schemeClr val="hlink"/>
                </a:solidFill>
                <a:hlinkClick r:id="rId3"/>
              </a:rPr>
              <a:t>eChinaCities.com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u="sng">
                <a:solidFill>
                  <a:schemeClr val="hlink"/>
                </a:solidFill>
                <a:hlinkClick r:id="rId4"/>
              </a:rPr>
              <a:t>CRbook.cn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u="sng">
                <a:solidFill>
                  <a:schemeClr val="hlink"/>
                </a:solidFill>
                <a:hlinkClick r:id="rId5"/>
              </a:rPr>
              <a:t>Edanz group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u="sng">
                <a:solidFill>
                  <a:schemeClr val="hlink"/>
                </a:solidFill>
                <a:hlinkClick r:id="rId6"/>
              </a:rPr>
              <a:t>CNCdiversitas.org</a:t>
            </a:r>
          </a:p>
          <a:p>
            <a: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u="sng">
                <a:solidFill>
                  <a:schemeClr val="hlink"/>
                </a:solidFill>
                <a:hlinkClick r:id="rId7"/>
              </a:rPr>
              <a:t>greatbrewers.com</a:t>
            </a:r>
            <a:r>
              <a:rPr lang="en"/>
              <a:t>?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rtl="0">
              <a:buNone/>
            </a:pPr>
            <a:r>
              <a:rPr lang="en"/>
              <a:t>Competitors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/>
              <a:t>"Free"</a:t>
            </a:r>
          </a:p>
          <a:p>
            <a:pPr>
              <a:buNone/>
            </a:pPr>
            <a:r>
              <a:rPr lang="en"/>
              <a:t>Localization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/>
              <a:t>"Open source" BBS </a:t>
            </a:r>
          </a:p>
          <a:p>
            <a:pPr>
              <a:buNone/>
            </a:pPr>
            <a:r>
              <a:rPr lang="en"/>
              <a:t>by comsenz (acquired by Tencent)</a:t>
            </a:r>
          </a:p>
        </p:txBody>
      </p:sp>
      <p:sp>
        <p:nvSpPr>
          <p:cNvPr id="147" name="Shape 147"/>
          <p:cNvSpPr/>
          <p:nvPr/>
        </p:nvSpPr>
        <p:spPr>
          <a:xfrm>
            <a:off x="258950" y="3595225"/>
            <a:ext cx="4391025" cy="10382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48" name="Shape 148"/>
          <p:cNvSpPr/>
          <p:nvPr/>
        </p:nvSpPr>
        <p:spPr>
          <a:xfrm>
            <a:off x="5272023" y="3595225"/>
            <a:ext cx="6715125" cy="249555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SWOT</a:t>
            </a:r>
          </a:p>
        </p:txBody>
      </p:sp>
      <p:graphicFrame>
        <p:nvGraphicFramePr>
          <p:cNvPr id="154" name="Shape 154"/>
          <p:cNvGraphicFramePr/>
          <p:nvPr/>
        </p:nvGraphicFramePr>
        <p:xfrm>
          <a:off x="952500" y="1712625"/>
          <a:ext cx="7239000" cy="3352740"/>
        </p:xfrm>
        <a:graphic>
          <a:graphicData uri="http://schemas.openxmlformats.org/drawingml/2006/table">
            <a:tbl>
              <a:tblPr>
                <a:noFill/>
                <a:tableStyleId>{3C5B96BE-4F65-493D-A31B-451D8D5FD59B}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b="1"/>
                        <a:t>Strengths</a:t>
                      </a:r>
                    </a:p>
                    <a:p>
                      <a:pPr lvl="0" rtl="0">
                        <a:buNone/>
                      </a:pPr>
                      <a:r>
                        <a:rPr lang="en"/>
                        <a:t>- Price?</a:t>
                      </a:r>
                    </a:p>
                    <a:p>
                      <a:pPr lvl="0" rtl="0">
                        <a:buNone/>
                      </a:pPr>
                      <a:r>
                        <a:rPr lang="en"/>
                        <a:t>- Labor Force</a:t>
                      </a:r>
                    </a:p>
                    <a:p>
                      <a:pPr lvl="0" rtl="0">
                        <a:buNone/>
                      </a:pPr>
                      <a:r>
                        <a:rPr lang="en"/>
                        <a:t>- Quality?</a:t>
                      </a:r>
                    </a:p>
                    <a:p>
                      <a:pPr lvl="0" rtl="0">
                        <a:buNone/>
                      </a:pPr>
                      <a:r>
                        <a:rPr lang="en"/>
                        <a:t>- Retention</a:t>
                      </a:r>
                    </a:p>
                    <a:p>
                      <a:endParaRPr lang="en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b="1"/>
                        <a:t>Weakness</a:t>
                      </a:r>
                    </a:p>
                    <a:p>
                      <a:pPr lvl="0" rtl="0">
                        <a:buNone/>
                      </a:pPr>
                      <a:r>
                        <a:rPr lang="en"/>
                        <a:t>- Communication</a:t>
                      </a:r>
                    </a:p>
                    <a:p>
                      <a:pPr lvl="0" rtl="0">
                        <a:buNone/>
                      </a:pPr>
                      <a:r>
                        <a:rPr lang="en"/>
                        <a:t>- Demand &gt;Supply</a:t>
                      </a:r>
                    </a:p>
                    <a:p>
                      <a:pPr lvl="0" rtl="0">
                        <a:buNone/>
                      </a:pPr>
                      <a:r>
                        <a:rPr lang="en"/>
                        <a:t>- Labor availability</a:t>
                      </a:r>
                    </a:p>
                    <a:p>
                      <a:pPr lvl="0" rtl="0">
                        <a:buNone/>
                      </a:pPr>
                      <a:r>
                        <a:rPr lang="en"/>
                        <a:t>- Education</a:t>
                      </a:r>
                    </a:p>
                    <a:p>
                      <a:pPr lvl="0" rtl="0">
                        <a:buNone/>
                      </a:pPr>
                      <a:r>
                        <a:rPr lang="en"/>
                        <a:t>- Entrepreneurs</a:t>
                      </a:r>
                    </a:p>
                    <a:p>
                      <a:pPr lvl="0" rtl="0">
                        <a:buNone/>
                      </a:pPr>
                      <a:r>
                        <a:rPr lang="en"/>
                        <a:t>- Support</a:t>
                      </a:r>
                    </a:p>
                    <a:p>
                      <a:pPr lvl="0" rtl="0">
                        <a:buNone/>
                      </a:pPr>
                      <a:r>
                        <a:rPr lang="en"/>
                        <a:t>- Closed economy</a:t>
                      </a:r>
                    </a:p>
                    <a:p>
                      <a:endParaRPr lang="en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b="1"/>
                        <a:t>Opportunities</a:t>
                      </a:r>
                    </a:p>
                    <a:p>
                      <a:pPr lvl="0" rtl="0">
                        <a:buNone/>
                      </a:pPr>
                      <a:r>
                        <a:rPr lang="en"/>
                        <a:t>- Growth</a:t>
                      </a:r>
                    </a:p>
                    <a:p>
                      <a:pPr lvl="0" rtl="0">
                        <a:buNone/>
                      </a:pPr>
                      <a:r>
                        <a:rPr lang="en"/>
                        <a:t>- Non-digital space</a:t>
                      </a:r>
                    </a:p>
                    <a:p>
                      <a:pPr lvl="0" rtl="0">
                        <a:buNone/>
                      </a:pPr>
                      <a:r>
                        <a:rPr lang="en"/>
                        <a:t>- Huge local opportunity</a:t>
                      </a:r>
                    </a:p>
                    <a:p>
                      <a:endParaRPr lang="en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b="1"/>
                        <a:t>Threats</a:t>
                      </a:r>
                    </a:p>
                    <a:p>
                      <a:pPr lvl="0" rtl="0">
                        <a:buNone/>
                      </a:pPr>
                      <a:r>
                        <a:rPr lang="en"/>
                        <a:t>- Lost opportunity</a:t>
                      </a:r>
                    </a:p>
                    <a:p>
                      <a:pPr lvl="0" rtl="0">
                        <a:buNone/>
                      </a:pPr>
                      <a:r>
                        <a:rPr lang="en"/>
                        <a:t>- Censorship?</a:t>
                      </a:r>
                    </a:p>
                    <a:p>
                      <a:pPr lvl="0" rtl="0">
                        <a:buNone/>
                      </a:pPr>
                      <a:r>
                        <a:rPr lang="en"/>
                        <a:t>- Brain drain/Movement of labor</a:t>
                      </a:r>
                    </a:p>
                    <a:p>
                      <a:endParaRPr lang="en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Who am I? @shenzhuxi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Drupal developer in European Bioinformatics Institute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Maintainer of modules on Drupal.org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u="sng">
                <a:solidFill>
                  <a:schemeClr val="hlink"/>
                </a:solidFill>
                <a:hlinkClick r:id="rId3"/>
              </a:rPr>
              <a:t>apachesolr_user_indexer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u="sng">
                <a:solidFill>
                  <a:schemeClr val="hlink"/>
                </a:solidFill>
                <a:hlinkClick r:id="rId4"/>
              </a:rPr>
              <a:t>apachesolr_file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u="sng">
                <a:solidFill>
                  <a:schemeClr val="hlink"/>
                </a:solidFill>
                <a:hlinkClick r:id="rId5"/>
              </a:rPr>
              <a:t>pdf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u="sng">
                <a:solidFill>
                  <a:schemeClr val="hlink"/>
                </a:solidFill>
                <a:hlinkClick r:id="rId6"/>
              </a:rPr>
              <a:t>og_moderation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u="sng">
                <a:solidFill>
                  <a:schemeClr val="hlink"/>
                </a:solidFill>
                <a:hlinkClick r:id="rId7"/>
              </a:rPr>
              <a:t>og_workflow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u="sng">
                <a:solidFill>
                  <a:schemeClr val="hlink"/>
                </a:solidFill>
                <a:hlinkClick r:id="rId8"/>
              </a:rPr>
              <a:t>fileviewer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u="sng">
                <a:solidFill>
                  <a:schemeClr val="hlink"/>
                </a:solidFill>
                <a:hlinkClick r:id="rId9"/>
              </a:rPr>
              <a:t>highlight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415" y="221127"/>
            <a:ext cx="7772400" cy="611994"/>
          </a:xfrm>
        </p:spPr>
        <p:txBody>
          <a:bodyPr>
            <a:noAutofit/>
          </a:bodyPr>
          <a:lstStyle/>
          <a:p>
            <a:r>
              <a:rPr lang="en-US" sz="4800" dirty="0" smtClean="0"/>
              <a:t>Drupal in Pakistan</a:t>
            </a:r>
            <a:endParaRPr lang="en-US" sz="4800" dirty="0"/>
          </a:p>
        </p:txBody>
      </p:sp>
      <p:pic>
        <p:nvPicPr>
          <p:cNvPr id="4" name="Picture 3" descr="Drupal-Pak-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01" y="1396511"/>
            <a:ext cx="2859793" cy="3281729"/>
          </a:xfrm>
          <a:prstGeom prst="rect">
            <a:avLst/>
          </a:prstGeom>
        </p:spPr>
      </p:pic>
      <p:pic>
        <p:nvPicPr>
          <p:cNvPr id="5" name="Picture 4" descr="7105220569_8010d6aeff_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960" y="1391920"/>
            <a:ext cx="4897120" cy="327800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98695" y="4456569"/>
            <a:ext cx="7772400" cy="878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…runs on Coke®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51095" y="5356160"/>
            <a:ext cx="7772400" cy="878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Kubair Shirazee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26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415" y="332886"/>
            <a:ext cx="7772400" cy="849191"/>
          </a:xfrm>
        </p:spPr>
        <p:txBody>
          <a:bodyPr/>
          <a:lstStyle/>
          <a:p>
            <a:r>
              <a:rPr lang="en-US" dirty="0" smtClean="0"/>
              <a:t>Pakistan!?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9815" y="1895231"/>
            <a:ext cx="7772400" cy="32744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/>
              <a:buChar char="•"/>
            </a:pPr>
            <a:r>
              <a:rPr lang="en-US" sz="2400" dirty="0" smtClean="0"/>
              <a:t>10.4% of the population is connected (18,500,000 internet users 2010 figures)</a:t>
            </a:r>
          </a:p>
          <a:p>
            <a:pPr marL="285750" indent="-285750" algn="l">
              <a:buFont typeface="Arial"/>
              <a:buChar char="•"/>
            </a:pPr>
            <a:r>
              <a:rPr lang="en-US" sz="2400" dirty="0" smtClean="0"/>
              <a:t>57% Mobile penetration.</a:t>
            </a:r>
          </a:p>
          <a:p>
            <a:pPr marL="285750" indent="-285750" algn="l">
              <a:buFont typeface="Arial"/>
              <a:buChar char="•"/>
            </a:pPr>
            <a:r>
              <a:rPr lang="en-US" sz="2400" dirty="0" smtClean="0"/>
              <a:t>47th largest economy in the world.</a:t>
            </a:r>
          </a:p>
          <a:p>
            <a:pPr marL="285750" indent="-285750" algn="l">
              <a:buFont typeface="Arial"/>
              <a:buChar char="•"/>
            </a:pPr>
            <a:r>
              <a:rPr lang="en-US" sz="2400" dirty="0" smtClean="0"/>
              <a:t>54% of the economy is service based.</a:t>
            </a:r>
          </a:p>
          <a:p>
            <a:pPr marL="285750" indent="-285750" algn="l">
              <a:buFont typeface="Arial"/>
              <a:buChar char="•"/>
            </a:pPr>
            <a:r>
              <a:rPr lang="en-US" sz="2400" dirty="0" smtClean="0"/>
              <a:t>Worth of local software services industry is US$1.2 billion.</a:t>
            </a:r>
          </a:p>
          <a:p>
            <a:pPr marL="285750" indent="-285750" algn="l">
              <a:buFont typeface="Arial"/>
              <a:buChar char="•"/>
            </a:pPr>
            <a:r>
              <a:rPr lang="en-US" sz="2400" dirty="0"/>
              <a:t>Pakistan is the second easiest place to do business with in South Asia, it has more English speakers than, South Africa, Turkey, Singapore or </a:t>
            </a:r>
            <a:r>
              <a:rPr lang="en-US" sz="2400" dirty="0" smtClean="0"/>
              <a:t>Malaysia</a:t>
            </a:r>
            <a:r>
              <a:rPr lang="en-US" sz="2400" dirty="0"/>
              <a:t>.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211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415" y="117243"/>
            <a:ext cx="7772400" cy="1167911"/>
          </a:xfrm>
        </p:spPr>
        <p:txBody>
          <a:bodyPr/>
          <a:lstStyle/>
          <a:p>
            <a:r>
              <a:rPr lang="en-US" dirty="0" smtClean="0"/>
              <a:t>Drupal Community in Pakistan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471" y="1070376"/>
            <a:ext cx="6867769" cy="576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020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415" y="332886"/>
            <a:ext cx="7772400" cy="1470025"/>
          </a:xfrm>
        </p:spPr>
        <p:txBody>
          <a:bodyPr/>
          <a:lstStyle/>
          <a:p>
            <a:r>
              <a:rPr lang="en-US" dirty="0" smtClean="0"/>
              <a:t>Drupal in Pakistan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9815" y="1950671"/>
            <a:ext cx="7772400" cy="3813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/>
              <a:buChar char="•"/>
            </a:pPr>
            <a:r>
              <a:rPr lang="en-US" sz="2400" dirty="0" smtClean="0"/>
              <a:t>First Drupal tar downloaded in 2004</a:t>
            </a:r>
          </a:p>
          <a:p>
            <a:pPr marL="285750" indent="-285750" algn="l">
              <a:buFont typeface="Arial"/>
              <a:buChar char="•"/>
            </a:pPr>
            <a:r>
              <a:rPr lang="en-US" sz="2400" dirty="0" smtClean="0"/>
              <a:t>Community </a:t>
            </a:r>
            <a:r>
              <a:rPr lang="en-US" sz="2400" dirty="0"/>
              <a:t>active on D.O since 2006</a:t>
            </a:r>
          </a:p>
          <a:p>
            <a:pPr marL="285750" indent="-285750" algn="l">
              <a:buFont typeface="Arial"/>
              <a:buChar char="•"/>
            </a:pPr>
            <a:r>
              <a:rPr lang="en-US" sz="2400" dirty="0"/>
              <a:t>Registered Drupal members from </a:t>
            </a:r>
            <a:r>
              <a:rPr lang="en-US" sz="2400" dirty="0" smtClean="0"/>
              <a:t>Pakistan, as of April 2012</a:t>
            </a:r>
            <a:r>
              <a:rPr lang="en-US" sz="2400" dirty="0"/>
              <a:t>; is </a:t>
            </a:r>
            <a:r>
              <a:rPr lang="en-US" sz="2400" dirty="0" smtClean="0"/>
              <a:t>5,421</a:t>
            </a:r>
            <a:endParaRPr lang="en-US" sz="2400" dirty="0"/>
          </a:p>
          <a:p>
            <a:pPr marL="285750" indent="-285750" algn="l">
              <a:buFont typeface="Arial"/>
              <a:buChar char="•"/>
            </a:pPr>
            <a:r>
              <a:rPr lang="en-US" sz="2400" dirty="0"/>
              <a:t>Active members are a small proportion of the registered base.</a:t>
            </a:r>
          </a:p>
          <a:p>
            <a:pPr marL="285750" indent="-285750" algn="l">
              <a:buFont typeface="Arial"/>
              <a:buChar char="•"/>
            </a:pPr>
            <a:r>
              <a:rPr lang="en-US" sz="2400" dirty="0" smtClean="0"/>
              <a:t>In </a:t>
            </a:r>
            <a:r>
              <a:rPr lang="en-US" sz="2400" dirty="0"/>
              <a:t>the top ten countries by growth in visits to </a:t>
            </a:r>
            <a:r>
              <a:rPr lang="en-US" sz="2400" dirty="0" err="1"/>
              <a:t>Drupal.org</a:t>
            </a:r>
            <a:r>
              <a:rPr lang="en-US" sz="2400" dirty="0"/>
              <a:t> in 2010 and 2011</a:t>
            </a:r>
          </a:p>
          <a:p>
            <a:pPr marL="285750" indent="-285750" algn="l">
              <a:buFont typeface="Arial"/>
              <a:buChar char="•"/>
            </a:pPr>
            <a:r>
              <a:rPr lang="en-US" sz="2400" dirty="0"/>
              <a:t>Fourth highest growth region in visitors to D.O from 2010-2011 from Southern </a:t>
            </a:r>
            <a:r>
              <a:rPr lang="en-US" sz="2400" dirty="0" smtClean="0"/>
              <a:t>Asia</a:t>
            </a:r>
          </a:p>
        </p:txBody>
      </p:sp>
    </p:spTree>
    <p:extLst>
      <p:ext uri="{BB962C8B-B14F-4D97-AF65-F5344CB8AC3E}">
        <p14:creationId xmlns:p14="http://schemas.microsoft.com/office/powerpoint/2010/main" val="4104791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415" y="146547"/>
            <a:ext cx="7772400" cy="7380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Drupal Community in Pakistan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9815" y="4837724"/>
            <a:ext cx="7772400" cy="1585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Registered </a:t>
            </a:r>
            <a:r>
              <a:rPr lang="en-US" sz="2000" dirty="0"/>
              <a:t>Drupal members from </a:t>
            </a:r>
            <a:r>
              <a:rPr lang="en-US" sz="2000" dirty="0" smtClean="0"/>
              <a:t>Pakistan, as of April 2012</a:t>
            </a:r>
            <a:r>
              <a:rPr lang="en-US" sz="2000" dirty="0"/>
              <a:t>; is </a:t>
            </a:r>
            <a:r>
              <a:rPr lang="en-US" sz="2000" b="1" dirty="0" smtClean="0"/>
              <a:t>5,421</a:t>
            </a:r>
            <a:endParaRPr lang="en-US" sz="2000" b="1" dirty="0"/>
          </a:p>
          <a:p>
            <a:pPr marL="285750" indent="-285750" algn="l">
              <a:buFont typeface="Arial"/>
              <a:buChar char="•"/>
            </a:pPr>
            <a:r>
              <a:rPr lang="en-US" sz="2000" dirty="0"/>
              <a:t>Active members are a small proportion of the registered base</a:t>
            </a:r>
            <a:r>
              <a:rPr lang="en-US" sz="2000" dirty="0" smtClean="0"/>
              <a:t>.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Rallying the community has been a tall order but the ice has been broken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First Drupal Meet up took place in April 2012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To be followed by a Drupal camp in June 2012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154" y="845369"/>
            <a:ext cx="3001593" cy="400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36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415" y="117243"/>
            <a:ext cx="7772400" cy="11679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Interest in Drupal – the insight!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7000"/>
            <a:ext cx="9144000" cy="404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80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415" y="332886"/>
            <a:ext cx="7772400" cy="1470025"/>
          </a:xfrm>
        </p:spPr>
        <p:txBody>
          <a:bodyPr/>
          <a:lstStyle/>
          <a:p>
            <a:r>
              <a:rPr lang="en-US" dirty="0" smtClean="0"/>
              <a:t>Potential for Drupal in Pakistan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9815" y="1696663"/>
            <a:ext cx="7772400" cy="4418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sz="1800" dirty="0" smtClean="0"/>
              <a:t>Small number of Public &amp; Private sector institutions are using Drupal, the potential for Drupal’s adoption across the indigenous digital economy is huge</a:t>
            </a:r>
            <a:r>
              <a:rPr lang="en-US" sz="1800" dirty="0"/>
              <a:t>. indigenous digital economy is </a:t>
            </a:r>
            <a:r>
              <a:rPr lang="en-US" sz="1800" dirty="0" smtClean="0"/>
              <a:t>worth US $1.2 billion.</a:t>
            </a:r>
          </a:p>
          <a:p>
            <a:pPr lvl="0" algn="l"/>
            <a:endParaRPr lang="en-US" sz="1800" dirty="0" smtClean="0"/>
          </a:p>
          <a:p>
            <a:pPr lvl="0" algn="l"/>
            <a:r>
              <a:rPr lang="en-US" sz="1800" dirty="0" smtClean="0"/>
              <a:t>Positives:</a:t>
            </a:r>
          </a:p>
          <a:p>
            <a:pPr marL="285750" lvl="0" indent="-285750" algn="l">
              <a:buFont typeface="Arial"/>
              <a:buChar char="•"/>
            </a:pPr>
            <a:r>
              <a:rPr lang="en-US" sz="1800" dirty="0" smtClean="0"/>
              <a:t>A sizeable contingent of Drupal front end and backend development engineers</a:t>
            </a:r>
          </a:p>
          <a:p>
            <a:pPr marL="285750" lvl="0" indent="-285750" algn="l">
              <a:buFont typeface="Arial"/>
              <a:buChar char="•"/>
            </a:pPr>
            <a:r>
              <a:rPr lang="en-US" sz="1800" dirty="0" smtClean="0"/>
              <a:t>Growing digital economy </a:t>
            </a:r>
          </a:p>
          <a:p>
            <a:pPr marL="285750" lvl="0" indent="-285750" algn="l">
              <a:buFont typeface="Arial"/>
              <a:buChar char="•"/>
            </a:pPr>
            <a:r>
              <a:rPr lang="en-US" sz="1800" dirty="0" smtClean="0"/>
              <a:t>Growing momentum towards e-Governance</a:t>
            </a:r>
          </a:p>
          <a:p>
            <a:pPr marL="285750" lvl="0" indent="-285750" algn="l">
              <a:buFont typeface="Arial"/>
              <a:buChar char="•"/>
            </a:pPr>
            <a:r>
              <a:rPr lang="en-US" sz="1800" dirty="0" smtClean="0"/>
              <a:t>Attrition not as big an issue as other digital economies</a:t>
            </a:r>
            <a:endParaRPr lang="en-US" sz="1800" dirty="0"/>
          </a:p>
          <a:p>
            <a:pPr lvl="0" algn="l"/>
            <a:endParaRPr lang="en-US" sz="1800" dirty="0" smtClean="0"/>
          </a:p>
          <a:p>
            <a:pPr lvl="0" algn="l"/>
            <a:r>
              <a:rPr lang="en-US" sz="1800" dirty="0" smtClean="0"/>
              <a:t>Challenges:</a:t>
            </a:r>
          </a:p>
          <a:p>
            <a:pPr marL="285750" lvl="0" indent="-285750" algn="l">
              <a:buFont typeface="Arial"/>
              <a:buChar char="•"/>
            </a:pPr>
            <a:r>
              <a:rPr lang="en-US" sz="1800" dirty="0" smtClean="0"/>
              <a:t>Export driven service market: skills are export focused</a:t>
            </a:r>
          </a:p>
          <a:p>
            <a:pPr marL="285750" lvl="0" indent="-285750" algn="l">
              <a:buFont typeface="Arial"/>
              <a:buChar char="•"/>
            </a:pPr>
            <a:r>
              <a:rPr lang="en-US" sz="1800" dirty="0" smtClean="0"/>
              <a:t>Passive Drupal community with a miniscule proportion engaged with the wider community</a:t>
            </a:r>
          </a:p>
          <a:p>
            <a:pPr marL="285750" lvl="0" indent="-285750" algn="l">
              <a:buFont typeface="Arial"/>
              <a:buChar char="•"/>
            </a:pPr>
            <a:r>
              <a:rPr lang="en-US" sz="1800" dirty="0" smtClean="0"/>
              <a:t>Lack of indigenous Drupal training providers (only 3!)</a:t>
            </a:r>
          </a:p>
          <a:p>
            <a:pPr marL="285750" lvl="0" indent="-285750" algn="l">
              <a:buFont typeface="Arial"/>
              <a:buChar char="•"/>
            </a:pPr>
            <a:r>
              <a:rPr lang="en-US" sz="1800" dirty="0" smtClean="0"/>
              <a:t>Keeping the momentum consistent</a:t>
            </a:r>
          </a:p>
          <a:p>
            <a:pPr marL="285750" lvl="0" indent="-285750" algn="l">
              <a:buFont typeface="Arial"/>
              <a:buChar char="•"/>
            </a:pPr>
            <a:r>
              <a:rPr lang="en-US" sz="1800" dirty="0"/>
              <a:t>A lack of promotion of Open Source at governmental and institutional </a:t>
            </a:r>
            <a:r>
              <a:rPr lang="en-US" sz="1800" dirty="0" smtClean="0"/>
              <a:t>levels</a:t>
            </a:r>
            <a:r>
              <a:rPr lang="en-US" sz="1800" dirty="0" smtClean="0">
                <a:effectLst/>
              </a:rPr>
              <a:t> </a:t>
            </a:r>
            <a:endParaRPr lang="en-US" sz="1800" dirty="0" smtClean="0"/>
          </a:p>
          <a:p>
            <a:pPr lvl="0" algn="l"/>
            <a:endParaRPr lang="en-US" sz="1800" dirty="0" smtClean="0"/>
          </a:p>
          <a:p>
            <a:pPr lvl="0" algn="l"/>
            <a:endParaRPr lang="en-US" sz="1800" dirty="0" smtClean="0"/>
          </a:p>
          <a:p>
            <a:pPr lvl="0" algn="l"/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520386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415" y="235197"/>
            <a:ext cx="7772400" cy="966422"/>
          </a:xfrm>
        </p:spPr>
        <p:txBody>
          <a:bodyPr>
            <a:normAutofit/>
          </a:bodyPr>
          <a:lstStyle/>
          <a:p>
            <a:r>
              <a:rPr lang="en-US" b="1" dirty="0" smtClean="0"/>
              <a:t>Biggest Challenge…</a:t>
            </a:r>
            <a:endParaRPr lang="en-US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9815" y="1802911"/>
            <a:ext cx="7772400" cy="4418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endParaRPr lang="en-US" sz="1800" dirty="0" smtClean="0"/>
          </a:p>
          <a:p>
            <a:pPr lvl="0" algn="l"/>
            <a:endParaRPr lang="en-US" sz="1800" dirty="0" smtClean="0"/>
          </a:p>
          <a:p>
            <a:pPr lvl="0" algn="l"/>
            <a:endParaRPr lang="en-US" sz="1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090" y="2132010"/>
            <a:ext cx="2692409" cy="25636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0005" y="1357923"/>
            <a:ext cx="84058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…is the Mindset!... Of the local Drupal Community itself!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10005" y="4897560"/>
            <a:ext cx="8820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…it is a </a:t>
            </a:r>
            <a:r>
              <a:rPr lang="en-US" sz="3600" b="1" dirty="0" smtClean="0"/>
              <a:t>PLATFORM </a:t>
            </a:r>
            <a:r>
              <a:rPr lang="en-US" sz="2400" dirty="0" smtClean="0"/>
              <a:t>for awesome Applications not a just a CMS!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83939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415" y="332886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Opportunities in Pakistan… Where are they</a:t>
            </a:r>
            <a:endParaRPr lang="en-US" sz="4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9815" y="1802911"/>
            <a:ext cx="7772400" cy="4418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endParaRPr lang="en-US" sz="1800" dirty="0" smtClean="0"/>
          </a:p>
          <a:p>
            <a:pPr lvl="0" algn="l"/>
            <a:endParaRPr lang="en-US" sz="1800" dirty="0" smtClean="0"/>
          </a:p>
          <a:p>
            <a:pPr lvl="0" algn="l"/>
            <a:endParaRPr lang="en-US" sz="18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113689" y="2012476"/>
            <a:ext cx="324338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HOT PROSPECTS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Public Sector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NGO sector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Educational institutions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626705" y="2008568"/>
            <a:ext cx="362829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TOUGH COOKIES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SME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Large corporates</a:t>
            </a:r>
          </a:p>
          <a:p>
            <a:r>
              <a:rPr lang="en-US" sz="2400" dirty="0" smtClean="0"/>
              <a:t>(Microsoft, Oracle and SAP heaven!)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80913" y="5411710"/>
            <a:ext cx="78915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NEED TO CREATE AWARENESS ACROSS THE BOARD</a:t>
            </a:r>
          </a:p>
          <a:p>
            <a:pPr algn="ctr"/>
            <a:r>
              <a:rPr lang="en-US" sz="2800" b="1" dirty="0" smtClean="0"/>
              <a:t>In the market &amp; in the community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45161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6260" y="166091"/>
            <a:ext cx="7772400" cy="1040911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But… the competition is from…</a:t>
            </a:r>
            <a:endParaRPr lang="en-US" sz="4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9815" y="1802911"/>
            <a:ext cx="7772400" cy="4418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endParaRPr lang="en-US" sz="1800" dirty="0" smtClean="0"/>
          </a:p>
          <a:p>
            <a:pPr lvl="0" algn="l"/>
            <a:endParaRPr lang="en-US" sz="1800" dirty="0" smtClean="0"/>
          </a:p>
          <a:p>
            <a:pPr lvl="0" algn="l"/>
            <a:endParaRPr lang="en-US" sz="18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592385" y="1168871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Competition for OS projects is from </a:t>
            </a:r>
            <a:r>
              <a:rPr lang="en-US" dirty="0" err="1" smtClean="0"/>
              <a:t>Wordpress</a:t>
            </a:r>
            <a:r>
              <a:rPr lang="en-US" dirty="0" smtClean="0"/>
              <a:t> and </a:t>
            </a:r>
            <a:r>
              <a:rPr lang="en-US" dirty="0" err="1" smtClean="0"/>
              <a:t>Joomla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691" y="1557741"/>
            <a:ext cx="5617307" cy="25167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151" y="4113552"/>
            <a:ext cx="5431694" cy="245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5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rtl="0">
              <a:buNone/>
            </a:pPr>
            <a:r>
              <a:rPr lang="en"/>
              <a:t>Drupal China Community</a:t>
            </a:r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Beijing</a:t>
            </a:r>
          </a:p>
          <a:p>
            <a: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Shanghai</a:t>
            </a:r>
          </a:p>
          <a:p>
            <a: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Guangzhou</a:t>
            </a:r>
          </a:p>
          <a:p>
            <a: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Chongqing</a:t>
            </a:r>
          </a:p>
          <a:p>
            <a: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Xi'an</a:t>
            </a:r>
          </a:p>
          <a:p>
            <a: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Hongkong</a:t>
            </a:r>
          </a:p>
          <a:p>
            <a: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...</a:t>
            </a:r>
          </a:p>
          <a:p>
            <a:endParaRPr lang="en"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  <p:sp>
        <p:nvSpPr>
          <p:cNvPr id="38" name="Shape 38"/>
          <p:cNvSpPr/>
          <p:nvPr/>
        </p:nvSpPr>
        <p:spPr>
          <a:xfrm>
            <a:off x="3048016" y="1598079"/>
            <a:ext cx="5638783" cy="497194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415" y="332886"/>
            <a:ext cx="7772400" cy="1470025"/>
          </a:xfrm>
        </p:spPr>
        <p:txBody>
          <a:bodyPr/>
          <a:lstStyle/>
          <a:p>
            <a:r>
              <a:rPr lang="en-US" dirty="0" smtClean="0"/>
              <a:t>Growing Drupal in Pakistan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9815" y="1765046"/>
            <a:ext cx="7772400" cy="3813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1800" b="1" dirty="0" smtClean="0"/>
              <a:t>INTERACTIVE SECTION</a:t>
            </a:r>
          </a:p>
          <a:p>
            <a:pPr lvl="0" algn="l"/>
            <a:endParaRPr lang="en-US" sz="1800" dirty="0" smtClean="0"/>
          </a:p>
          <a:p>
            <a:pPr lvl="0" algn="l"/>
            <a:r>
              <a:rPr lang="en-US" sz="1800" dirty="0" smtClean="0"/>
              <a:t>1) At this point a couple of Drupal developers will very briefly introduce themselves– there is a contingent of 6-8 developers attending the conference from Pakistan. There were a total 3 from Pakistan at </a:t>
            </a:r>
            <a:r>
              <a:rPr lang="en-US" sz="1800" dirty="0" err="1" smtClean="0"/>
              <a:t>DrupalCon</a:t>
            </a:r>
            <a:r>
              <a:rPr lang="en-US" sz="1800" dirty="0" smtClean="0"/>
              <a:t> London 2011. Providing </a:t>
            </a:r>
            <a:r>
              <a:rPr lang="en-US" sz="1800" dirty="0"/>
              <a:t>a macro view of the community </a:t>
            </a:r>
            <a:r>
              <a:rPr lang="en-US" sz="1800" dirty="0" smtClean="0"/>
              <a:t>in Pakistan.</a:t>
            </a:r>
          </a:p>
          <a:p>
            <a:pPr lvl="0" algn="l"/>
            <a:r>
              <a:rPr lang="en-US" sz="1800" dirty="0" smtClean="0"/>
              <a:t>The </a:t>
            </a:r>
            <a:r>
              <a:rPr lang="en-US" sz="1800" dirty="0" err="1" smtClean="0"/>
              <a:t>Drupalistas</a:t>
            </a:r>
            <a:r>
              <a:rPr lang="en-US" sz="1800" dirty="0" smtClean="0"/>
              <a:t> from Pakistan will take questions from the floor and share their experiences.</a:t>
            </a:r>
          </a:p>
          <a:p>
            <a:pPr lvl="0" algn="l"/>
            <a:endParaRPr lang="en-US" sz="1800" dirty="0" smtClean="0"/>
          </a:p>
          <a:p>
            <a:pPr lvl="0" algn="l"/>
            <a:r>
              <a:rPr lang="en-US" sz="1800" dirty="0" smtClean="0"/>
              <a:t>2) The developer who first download Drupal tar in 2004 will Skype in if possible to provide a macro view of the community from his perspective as a OS and Drupal proponent.</a:t>
            </a:r>
          </a:p>
          <a:p>
            <a:pPr lvl="0" algn="l"/>
            <a:endParaRPr lang="en-US" sz="1800" dirty="0" smtClean="0"/>
          </a:p>
          <a:p>
            <a:pPr lvl="0" algn="l"/>
            <a:r>
              <a:rPr lang="en-US" sz="1800" b="1" dirty="0" smtClean="0"/>
              <a:t>Questions to put to the audience:</a:t>
            </a:r>
          </a:p>
          <a:p>
            <a:pPr lvl="0" algn="l"/>
            <a:r>
              <a:rPr lang="en-US" sz="1800" dirty="0" smtClean="0"/>
              <a:t>What support can </a:t>
            </a:r>
            <a:r>
              <a:rPr lang="en-US" sz="1800" dirty="0" err="1" smtClean="0"/>
              <a:t>Acquia</a:t>
            </a:r>
            <a:r>
              <a:rPr lang="en-US" sz="1800" dirty="0" smtClean="0"/>
              <a:t> and the Drupal Association provide to truly capitalize the opportunity for Drupal in Pakistan. The suggestions would be noted and would form the basis of a conversation with </a:t>
            </a:r>
            <a:r>
              <a:rPr lang="en-US" sz="1800" dirty="0" err="1" smtClean="0"/>
              <a:t>Acquia</a:t>
            </a:r>
            <a:r>
              <a:rPr lang="en-US" sz="1800" dirty="0" smtClean="0"/>
              <a:t> and Drupal Association at the Conference.</a:t>
            </a:r>
          </a:p>
          <a:p>
            <a:pPr lvl="0" algn="l"/>
            <a:endParaRPr lang="en-US" sz="1800" dirty="0" smtClean="0"/>
          </a:p>
          <a:p>
            <a:pPr lvl="0" algn="l"/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868169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415" y="332886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From Pakistan with love… for Drupal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00" y="1632088"/>
            <a:ext cx="8901346" cy="36182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10028" y="5790422"/>
            <a:ext cx="7520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Some of us are right here at </a:t>
            </a:r>
            <a:r>
              <a:rPr lang="en-US" sz="2400" dirty="0" err="1" smtClean="0"/>
              <a:t>DrupalCon</a:t>
            </a:r>
            <a:r>
              <a:rPr lang="en-US" sz="2400" dirty="0" smtClean="0"/>
              <a:t> Munich… lets chat!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3280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415" y="332886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From Pakistan with love… for Drupal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010028" y="5790422"/>
            <a:ext cx="7520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Some of us are right here at </a:t>
            </a:r>
            <a:r>
              <a:rPr lang="en-US" sz="2400" dirty="0" err="1" smtClean="0"/>
              <a:t>DrupalCon</a:t>
            </a:r>
            <a:r>
              <a:rPr lang="en-US" sz="2400" dirty="0" smtClean="0"/>
              <a:t> Munich… lets chat!</a:t>
            </a:r>
            <a:endParaRPr lang="en-US" sz="2400" dirty="0"/>
          </a:p>
        </p:txBody>
      </p:sp>
      <p:pic>
        <p:nvPicPr>
          <p:cNvPr id="8" name="Picture 7" descr="7105224125_338ab15c71_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915"/>
            <a:ext cx="9144000" cy="612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5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rupal-Pak-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073" y="1450919"/>
            <a:ext cx="3218821" cy="3693728"/>
          </a:xfrm>
          <a:prstGeom prst="rect">
            <a:avLst/>
          </a:prstGeom>
        </p:spPr>
      </p:pic>
      <p:sp>
        <p:nvSpPr>
          <p:cNvPr id="3" name="Shape 159"/>
          <p:cNvSpPr txBox="1">
            <a:spLocks noGrp="1"/>
          </p:cNvSpPr>
          <p:nvPr>
            <p:ph type="subTitle" idx="1"/>
          </p:nvPr>
        </p:nvSpPr>
        <p:spPr>
          <a:xfrm>
            <a:off x="807720" y="5144647"/>
            <a:ext cx="7772400" cy="156963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 dirty="0"/>
              <a:t>@</a:t>
            </a:r>
            <a:r>
              <a:rPr lang="en" dirty="0" smtClean="0"/>
              <a:t>shenzhuxi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&amp;</a:t>
            </a:r>
          </a:p>
          <a:p>
            <a:pPr>
              <a:buNone/>
            </a:pPr>
            <a:r>
              <a:rPr lang="en-US" dirty="0" smtClean="0"/>
              <a:t>@</a:t>
            </a:r>
            <a:r>
              <a:rPr lang="en-US" dirty="0" err="1" smtClean="0"/>
              <a:t>kubair</a:t>
            </a:r>
            <a:endParaRPr lang="en" dirty="0"/>
          </a:p>
        </p:txBody>
      </p:sp>
      <p:sp>
        <p:nvSpPr>
          <p:cNvPr id="5" name="Shape 160"/>
          <p:cNvSpPr txBox="1">
            <a:spLocks noGrp="1"/>
          </p:cNvSpPr>
          <p:nvPr>
            <p:ph type="ctrTitle"/>
          </p:nvPr>
        </p:nvSpPr>
        <p:spPr>
          <a:xfrm>
            <a:off x="553720" y="-20297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388209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/>
              <a:t>@shenzhuxi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 dirty="0"/>
              <a:t>Questions?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Guangzhou 2009</a:t>
            </a:r>
          </a:p>
        </p:txBody>
      </p:sp>
      <p:sp>
        <p:nvSpPr>
          <p:cNvPr id="44" name="Shape 44"/>
          <p:cNvSpPr/>
          <p:nvPr/>
        </p:nvSpPr>
        <p:spPr>
          <a:xfrm>
            <a:off x="2214862" y="2505075"/>
            <a:ext cx="2466975" cy="18478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45" name="Shape 45"/>
          <p:cNvSpPr/>
          <p:nvPr/>
        </p:nvSpPr>
        <p:spPr>
          <a:xfrm>
            <a:off x="4681837" y="2505075"/>
            <a:ext cx="2466975" cy="184785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Shanghai 2009</a:t>
            </a:r>
          </a:p>
        </p:txBody>
      </p:sp>
      <p:sp>
        <p:nvSpPr>
          <p:cNvPr id="51" name="Shape 51"/>
          <p:cNvSpPr/>
          <p:nvPr/>
        </p:nvSpPr>
        <p:spPr>
          <a:xfrm>
            <a:off x="2190750" y="1643062"/>
            <a:ext cx="4762500" cy="35718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Beijing 2010</a:t>
            </a:r>
          </a:p>
        </p:txBody>
      </p:sp>
      <p:sp>
        <p:nvSpPr>
          <p:cNvPr id="57" name="Shape 57"/>
          <p:cNvSpPr/>
          <p:nvPr/>
        </p:nvSpPr>
        <p:spPr>
          <a:xfrm>
            <a:off x="1053445" y="1449731"/>
            <a:ext cx="7037108" cy="395853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
Beijing 2011</a:t>
            </a:r>
          </a:p>
        </p:txBody>
      </p:sp>
      <p:sp>
        <p:nvSpPr>
          <p:cNvPr id="63" name="Shape 63"/>
          <p:cNvSpPr/>
          <p:nvPr/>
        </p:nvSpPr>
        <p:spPr>
          <a:xfrm>
            <a:off x="874476" y="1856049"/>
            <a:ext cx="7395047" cy="31459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>
              <a:buClr>
                <a:srgbClr val="000000"/>
              </a:buClr>
              <a:buSzPct val="30555"/>
              <a:buFont typeface="Arial"/>
              <a:buNone/>
            </a:pPr>
            <a:r>
              <a:rPr lang="en"/>
              <a:t>Drupal China Community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DrupalChina.org (shut down)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DrupalCHN.org (almost shut down)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u="sng">
                <a:solidFill>
                  <a:schemeClr val="hlink"/>
                </a:solidFill>
                <a:hlinkClick r:id="rId3"/>
              </a:rPr>
              <a:t>groups.drupal.org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QQ Group</a:t>
            </a:r>
          </a:p>
        </p:txBody>
      </p:sp>
      <p:sp>
        <p:nvSpPr>
          <p:cNvPr id="70" name="Shape 70"/>
          <p:cNvSpPr/>
          <p:nvPr/>
        </p:nvSpPr>
        <p:spPr>
          <a:xfrm>
            <a:off x="5486400" y="4167600"/>
            <a:ext cx="3200400" cy="24003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QQ Group</a:t>
            </a:r>
          </a:p>
        </p:txBody>
      </p:sp>
      <p:sp>
        <p:nvSpPr>
          <p:cNvPr id="76" name="Shape 76"/>
          <p:cNvSpPr/>
          <p:nvPr/>
        </p:nvSpPr>
        <p:spPr>
          <a:xfrm>
            <a:off x="0" y="1643864"/>
            <a:ext cx="9143999" cy="490317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953</Words>
  <Application>Microsoft Macintosh PowerPoint</Application>
  <PresentationFormat>On-screen Show (4:3)</PresentationFormat>
  <Paragraphs>194</Paragraphs>
  <Slides>34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/>
      <vt:lpstr>Drupal Community in China</vt:lpstr>
      <vt:lpstr>Who am I? @shenzhuxi</vt:lpstr>
      <vt:lpstr>Drupal China Community</vt:lpstr>
      <vt:lpstr>Guangzhou 2009</vt:lpstr>
      <vt:lpstr>Shanghai 2009</vt:lpstr>
      <vt:lpstr>Beijing 2010</vt:lpstr>
      <vt:lpstr>
Beijing 2011</vt:lpstr>
      <vt:lpstr>Drupal China Community</vt:lpstr>
      <vt:lpstr>QQ Group</vt:lpstr>
      <vt:lpstr>Contribution from China</vt:lpstr>
      <vt:lpstr>DrupalCon Scholars from China</vt:lpstr>
      <vt:lpstr>Companies</vt:lpstr>
      <vt:lpstr>Weakness</vt:lpstr>
      <vt:lpstr>Developers/Language</vt:lpstr>
      <vt:lpstr>Browser Hell </vt:lpstr>
      <vt:lpstr>Great Fire Wall</vt:lpstr>
      <vt:lpstr>Opportunities</vt:lpstr>
      <vt:lpstr>Competitors</vt:lpstr>
      <vt:lpstr>SWOT</vt:lpstr>
      <vt:lpstr>Drupal in Pakistan</vt:lpstr>
      <vt:lpstr>Pakistan!?</vt:lpstr>
      <vt:lpstr>Drupal Community in Pakistan</vt:lpstr>
      <vt:lpstr>Drupal in Pakistan</vt:lpstr>
      <vt:lpstr>Drupal Community in Pakistan</vt:lpstr>
      <vt:lpstr>Interest in Drupal – the insight!</vt:lpstr>
      <vt:lpstr>Potential for Drupal in Pakistan</vt:lpstr>
      <vt:lpstr>Biggest Challenge…</vt:lpstr>
      <vt:lpstr>Opportunities in Pakistan… Where are they</vt:lpstr>
      <vt:lpstr>But… the competition is from…</vt:lpstr>
      <vt:lpstr>Growing Drupal in Pakistan</vt:lpstr>
      <vt:lpstr>From Pakistan with love… for Drupal</vt:lpstr>
      <vt:lpstr>From Pakistan with love… for Drupal</vt:lpstr>
      <vt:lpstr>Questions?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Drupal Community in China</dc:title>
  <cp:lastModifiedBy>Kubair Shirazee</cp:lastModifiedBy>
  <cp:revision>1</cp:revision>
  <dcterms:modified xsi:type="dcterms:W3CDTF">2012-07-05T20:51:37Z</dcterms:modified>
</cp:coreProperties>
</file>